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9" r:id="rId4"/>
    <p:sldId id="262" r:id="rId5"/>
    <p:sldId id="264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4" d="100"/>
          <a:sy n="64" d="100"/>
        </p:scale>
        <p:origin x="78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20/05/2016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31848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20/05/2016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92753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20/05/2016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78831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20/05/2016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08383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20/05/2016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84763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20/05/2016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26668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20/05/2016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48965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20/05/2016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4072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20/05/2016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72479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20/05/2016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7335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943BD-E84D-4CCD-9C26-72F035011E72}" type="datetimeFigureOut">
              <a:rPr lang="es-MX" smtClean="0"/>
              <a:t>20/05/2016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8413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3943BD-E84D-4CCD-9C26-72F035011E72}" type="datetimeFigureOut">
              <a:rPr lang="es-MX" smtClean="0"/>
              <a:t>20/05/2016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002E20-00AA-4AEA-8BF0-B06AFB2839B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97082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00433" y="562157"/>
            <a:ext cx="9144000" cy="2387600"/>
          </a:xfrm>
        </p:spPr>
        <p:txBody>
          <a:bodyPr>
            <a:normAutofit/>
          </a:bodyPr>
          <a:lstStyle/>
          <a:p>
            <a:r>
              <a:rPr lang="es-MX" sz="3000" b="1" dirty="0" smtClean="0">
                <a:latin typeface="Century Gothic" panose="020B0502020202020204" pitchFamily="34" charset="0"/>
              </a:rPr>
              <a:t>ESCUELA PREPARATORIA No.3 </a:t>
            </a:r>
            <a:endParaRPr lang="es-MX" sz="3000" b="1" dirty="0">
              <a:latin typeface="Century Gothic" panose="020B0502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00433" y="3163126"/>
            <a:ext cx="9144000" cy="2164778"/>
          </a:xfrm>
        </p:spPr>
        <p:txBody>
          <a:bodyPr>
            <a:normAutofit/>
          </a:bodyPr>
          <a:lstStyle/>
          <a:p>
            <a:r>
              <a:rPr lang="es-MX" sz="2000" dirty="0" smtClean="0">
                <a:latin typeface="Century Gothic" panose="020B0502020202020204" pitchFamily="34" charset="0"/>
              </a:rPr>
              <a:t>Área académica: </a:t>
            </a:r>
            <a:r>
              <a:rPr lang="es-MX" sz="2000" b="1" dirty="0" smtClean="0">
                <a:latin typeface="Century Gothic" panose="020B0502020202020204" pitchFamily="34" charset="0"/>
              </a:rPr>
              <a:t>Etimologías</a:t>
            </a:r>
          </a:p>
          <a:p>
            <a:r>
              <a:rPr lang="es-MX" sz="2000" dirty="0" smtClean="0">
                <a:latin typeface="Century Gothic" panose="020B0502020202020204" pitchFamily="34" charset="0"/>
              </a:rPr>
              <a:t>Tema: </a:t>
            </a:r>
            <a:r>
              <a:rPr lang="es-MX" sz="2000" b="1" dirty="0" smtClean="0">
                <a:latin typeface="Century Gothic" panose="020B0502020202020204" pitchFamily="34" charset="0"/>
              </a:rPr>
              <a:t>Etimologías</a:t>
            </a:r>
            <a:endParaRPr lang="es-MX" sz="2000" b="1" dirty="0">
              <a:latin typeface="Century Gothic" panose="020B0502020202020204" pitchFamily="34" charset="0"/>
            </a:endParaRPr>
          </a:p>
          <a:p>
            <a:r>
              <a:rPr lang="es-MX" sz="2000" dirty="0" smtClean="0">
                <a:latin typeface="Century Gothic" panose="020B0502020202020204" pitchFamily="34" charset="0"/>
              </a:rPr>
              <a:t>Profesora</a:t>
            </a:r>
            <a:r>
              <a:rPr lang="es-MX" sz="2000" dirty="0">
                <a:latin typeface="Century Gothic" panose="020B0502020202020204" pitchFamily="34" charset="0"/>
              </a:rPr>
              <a:t>: </a:t>
            </a:r>
            <a:r>
              <a:rPr lang="es-MX" sz="2000" b="1" dirty="0">
                <a:latin typeface="Century Gothic" panose="020B0502020202020204" pitchFamily="34" charset="0"/>
              </a:rPr>
              <a:t>Lic. María Guadalupe  Trejo </a:t>
            </a:r>
            <a:r>
              <a:rPr lang="es-MX" sz="2000" b="1" dirty="0" smtClean="0">
                <a:latin typeface="Century Gothic" panose="020B0502020202020204" pitchFamily="34" charset="0"/>
              </a:rPr>
              <a:t>Ruiz</a:t>
            </a:r>
          </a:p>
          <a:p>
            <a:r>
              <a:rPr lang="es-MX" sz="2000" dirty="0">
                <a:latin typeface="Century Gothic" panose="020B0502020202020204" pitchFamily="34" charset="0"/>
              </a:rPr>
              <a:t>Periodo</a:t>
            </a:r>
            <a:r>
              <a:rPr lang="es-MX" sz="2000" dirty="0" smtClean="0">
                <a:latin typeface="Century Gothic" panose="020B0502020202020204" pitchFamily="34" charset="0"/>
              </a:rPr>
              <a:t>: </a:t>
            </a:r>
            <a:r>
              <a:rPr lang="es-MX" sz="2000" b="1" dirty="0" smtClean="0">
                <a:latin typeface="Century Gothic" panose="020B0502020202020204" pitchFamily="34" charset="0"/>
              </a:rPr>
              <a:t>Enero – Junio 2016 </a:t>
            </a:r>
            <a:endParaRPr lang="es-MX" sz="2000" b="1" dirty="0">
              <a:latin typeface="Century Gothic" panose="020B0502020202020204" pitchFamily="34" charset="0"/>
            </a:endParaRPr>
          </a:p>
          <a:p>
            <a:r>
              <a:rPr lang="es-MX" sz="2000" dirty="0" smtClean="0">
                <a:latin typeface="Century Gothic" panose="020B0502020202020204" pitchFamily="34" charset="0"/>
              </a:rPr>
              <a:t>Materia: </a:t>
            </a:r>
            <a:r>
              <a:rPr lang="es-MX" sz="2000" b="1" dirty="0">
                <a:latin typeface="Century Gothic" panose="020B0502020202020204" pitchFamily="34" charset="0"/>
              </a:rPr>
              <a:t>Etimologías</a:t>
            </a:r>
          </a:p>
          <a:p>
            <a:endParaRPr lang="es-MX" b="1" dirty="0" smtClean="0"/>
          </a:p>
          <a:p>
            <a:endParaRPr lang="es-MX" dirty="0" smtClean="0"/>
          </a:p>
          <a:p>
            <a:endParaRPr lang="es-MX" dirty="0" smtClean="0"/>
          </a:p>
          <a:p>
            <a:endParaRPr lang="es-MX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8811" y="22418"/>
            <a:ext cx="3038475" cy="180975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093" y="69828"/>
            <a:ext cx="1267340" cy="1548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6424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1665" y="-53589"/>
            <a:ext cx="2990335" cy="1781077"/>
          </a:xfrm>
          <a:prstGeom prst="rect">
            <a:avLst/>
          </a:prstGeom>
        </p:spPr>
      </p:pic>
      <p:sp>
        <p:nvSpPr>
          <p:cNvPr id="9" name="2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8574374" cy="45720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21. NEURITIS (</a:t>
            </a: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νεύρον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 inflamación de un nervio.</a:t>
            </a:r>
          </a:p>
          <a:p>
            <a:pPr algn="just">
              <a:buNone/>
            </a:pPr>
            <a:endParaRPr lang="es-MX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None/>
            </a:pP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22. OTITIS ( </a:t>
            </a: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ωτός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 inflamación del oído.</a:t>
            </a:r>
          </a:p>
          <a:p>
            <a:pPr algn="just">
              <a:buNone/>
            </a:pPr>
            <a:endParaRPr lang="es-MX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None/>
            </a:pP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23.QUILITIS ( </a:t>
            </a: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χείλος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 inflamación de labios.</a:t>
            </a:r>
          </a:p>
          <a:p>
            <a:pPr algn="just">
              <a:buNone/>
            </a:pPr>
            <a:endParaRPr lang="es-MX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None/>
            </a:pP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24.RINITIS ( </a:t>
            </a: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ρινός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 inflamación de la nariz.</a:t>
            </a:r>
          </a:p>
          <a:p>
            <a:pPr algn="just">
              <a:buNone/>
            </a:pPr>
            <a:endParaRPr lang="es-MX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None/>
            </a:pP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25.TRAQUELITIS (</a:t>
            </a: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κράχηλος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 inflamación del cuello.</a:t>
            </a:r>
          </a:p>
          <a:p>
            <a:pPr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3735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1665" y="-53589"/>
            <a:ext cx="2990335" cy="1781077"/>
          </a:xfrm>
          <a:prstGeom prst="rect">
            <a:avLst/>
          </a:prstGeom>
        </p:spPr>
      </p:pic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1429265" y="482772"/>
            <a:ext cx="7772400" cy="1143000"/>
          </a:xfrm>
        </p:spPr>
        <p:txBody>
          <a:bodyPr>
            <a:normAutofit/>
          </a:bodyPr>
          <a:lstStyle/>
          <a:p>
            <a:pPr algn="ctr"/>
            <a:r>
              <a:rPr lang="es-MX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ACTIVIDAD  2</a:t>
            </a:r>
            <a:endParaRPr lang="es-MX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2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8559384" cy="4572000"/>
          </a:xfrm>
        </p:spPr>
        <p:txBody>
          <a:bodyPr>
            <a:normAutofit/>
          </a:bodyPr>
          <a:lstStyle/>
          <a:p>
            <a:pPr>
              <a:buNone/>
            </a:pPr>
            <a:endParaRPr lang="es-MX" sz="4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s-MX" sz="2000" dirty="0" smtClean="0">
                <a:latin typeface="Arial" pitchFamily="34" charset="0"/>
                <a:cs typeface="Arial" pitchFamily="34" charset="0"/>
              </a:rPr>
              <a:t>AGREGA EL SUFIJO    </a:t>
            </a:r>
            <a:r>
              <a:rPr lang="es-MX" sz="2000" u="sng" dirty="0" smtClean="0">
                <a:latin typeface="Arial" pitchFamily="34" charset="0"/>
                <a:cs typeface="Arial" pitchFamily="34" charset="0"/>
              </a:rPr>
              <a:t>ITIS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A LA 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LISTA DE PALABRAS Y SUS SIGNIFICADOS</a:t>
            </a:r>
            <a:endParaRPr lang="es-MX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5855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1665" y="-53589"/>
            <a:ext cx="2990335" cy="1781077"/>
          </a:xfrm>
          <a:prstGeom prst="rect">
            <a:avLst/>
          </a:prstGeom>
        </p:spPr>
      </p:pic>
      <p:sp>
        <p:nvSpPr>
          <p:cNvPr id="9" name="1 Título"/>
          <p:cNvSpPr txBox="1">
            <a:spLocks/>
          </p:cNvSpPr>
          <p:nvPr/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s-MX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SIS</a:t>
            </a:r>
            <a:endParaRPr lang="es-MX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2 Marcador de contenido"/>
          <p:cNvSpPr>
            <a:spLocks noGrp="1"/>
          </p:cNvSpPr>
          <p:nvPr>
            <p:ph sz="quarter" idx="1"/>
          </p:nvPr>
        </p:nvSpPr>
        <p:spPr>
          <a:xfrm>
            <a:off x="914399" y="1447800"/>
            <a:ext cx="8544393" cy="4572000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AMIBIASIS ( </a:t>
            </a: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άμοιϐή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 enfermedad producida por amibas. </a:t>
            </a:r>
          </a:p>
          <a:p>
            <a:pPr marL="514350" indent="-514350">
              <a:buAutoNum type="arabicPeriod"/>
            </a:pP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AMITOSIS ( </a:t>
            </a: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= sin ; </a:t>
            </a: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μίτος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= filamento) división indirecta de la cédula.</a:t>
            </a:r>
          </a:p>
          <a:p>
            <a:pPr marL="514350" indent="-514350">
              <a:buAutoNum type="arabicPeriod"/>
            </a:pP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ANGIOPLEROSIS ( </a:t>
            </a: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αγγείον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= vaso ; </a:t>
            </a: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πλήρης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= lleno) congestión, </a:t>
            </a:r>
            <a:r>
              <a:rPr lang="es-MX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impleción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de los vasos sanguíneos.</a:t>
            </a:r>
          </a:p>
          <a:p>
            <a:pPr marL="514350" indent="-514350">
              <a:buAutoNum type="arabicPeriod"/>
            </a:pP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ARTERIOSCLEROSIS ( </a:t>
            </a: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άρτηρία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= arteria ; </a:t>
            </a: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σκλερός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= duro) endurecimiento de las arterias.</a:t>
            </a:r>
          </a:p>
          <a:p>
            <a:pPr marL="514350" indent="-514350">
              <a:buAutoNum type="arabicPeriod"/>
            </a:pP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BRONCOMICOSIS ( </a:t>
            </a: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βρόγχος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= bronquio ; </a:t>
            </a: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μύκης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= hongo) inflamación de los bronquios producida por los hongos.</a:t>
            </a:r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0111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1665" y="-53589"/>
            <a:ext cx="2990335" cy="1781077"/>
          </a:xfrm>
          <a:prstGeom prst="rect">
            <a:avLst/>
          </a:prstGeom>
        </p:spPr>
      </p:pic>
      <p:sp>
        <p:nvSpPr>
          <p:cNvPr id="10" name="2 Marcador de contenido"/>
          <p:cNvSpPr>
            <a:spLocks noGrp="1"/>
          </p:cNvSpPr>
          <p:nvPr>
            <p:ph sz="quarter" idx="1"/>
          </p:nvPr>
        </p:nvSpPr>
        <p:spPr>
          <a:xfrm>
            <a:off x="914399" y="1447800"/>
            <a:ext cx="8544393" cy="45720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6. CIRROSIS ( </a:t>
            </a: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σκύρρος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) endurecimiento del hígado.</a:t>
            </a:r>
          </a:p>
          <a:p>
            <a:pPr algn="just">
              <a:buNone/>
            </a:pP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7.DERMATOMICOSIS( </a:t>
            </a: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δέρμα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= piel , </a:t>
            </a: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μύκης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= hongo) enfermedad de la piel causada por hongos.</a:t>
            </a:r>
          </a:p>
          <a:p>
            <a:pPr algn="just">
              <a:buNone/>
            </a:pP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8. DOSIS ( </a:t>
            </a: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δίδωμι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= dar) cantidad o porción de una medicina.</a:t>
            </a:r>
          </a:p>
          <a:p>
            <a:pPr algn="just">
              <a:buNone/>
            </a:pP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9. ENTEROLITIASIS ( </a:t>
            </a: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έντερον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= intestino ; </a:t>
            </a: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λίϑος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= piedra) formación de cálculos en el intestino.</a:t>
            </a:r>
          </a:p>
          <a:p>
            <a:pPr algn="just">
              <a:buNone/>
            </a:pP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10. LITIASIS (</a:t>
            </a: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λίϑος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) formación de cálculos.</a:t>
            </a:r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8919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1665" y="-53589"/>
            <a:ext cx="2990335" cy="1781077"/>
          </a:xfrm>
          <a:prstGeom prst="rect">
            <a:avLst/>
          </a:prstGeom>
        </p:spPr>
      </p:pic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rmAutofit/>
          </a:bodyPr>
          <a:lstStyle/>
          <a:p>
            <a:pPr algn="ctr"/>
            <a:r>
              <a:rPr lang="es-MX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3. ICA</a:t>
            </a:r>
            <a:endParaRPr lang="es-MX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2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8559384" cy="4572000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s-MX" sz="2000" dirty="0" smtClean="0"/>
              <a:t>GENÉTICA( </a:t>
            </a:r>
            <a:r>
              <a:rPr lang="el-GR" sz="2000" dirty="0" smtClean="0">
                <a:latin typeface="Arial"/>
                <a:cs typeface="Arial"/>
              </a:rPr>
              <a:t>γεννάω</a:t>
            </a:r>
            <a:r>
              <a:rPr lang="es-MX" sz="2000" dirty="0" smtClean="0">
                <a:latin typeface="Arial"/>
                <a:cs typeface="Arial"/>
              </a:rPr>
              <a:t>= engendrar) estudio biológico de los problemas de la herencia.</a:t>
            </a:r>
            <a:endParaRPr lang="es-MX" sz="2000" dirty="0" smtClean="0"/>
          </a:p>
          <a:p>
            <a:pPr marL="514350" indent="-514350">
              <a:buAutoNum type="arabicPeriod"/>
            </a:pPr>
            <a:r>
              <a:rPr lang="es-MX" sz="2000" dirty="0" smtClean="0"/>
              <a:t>TERAPÉUTICA ( </a:t>
            </a:r>
            <a:r>
              <a:rPr lang="el-GR" sz="2000" dirty="0" smtClean="0">
                <a:latin typeface="Arial"/>
                <a:cs typeface="Arial"/>
              </a:rPr>
              <a:t>θεραπένω</a:t>
            </a:r>
            <a:r>
              <a:rPr lang="es-MX" sz="2000" dirty="0" smtClean="0">
                <a:latin typeface="Arial"/>
                <a:cs typeface="Arial"/>
              </a:rPr>
              <a:t>= curar) rama de la medicina que se refiere al tratamiento de las enfermedades.</a:t>
            </a:r>
            <a:endParaRPr lang="es-MX" sz="2000" dirty="0" smtClean="0"/>
          </a:p>
          <a:p>
            <a:pPr marL="514350" indent="-514350">
              <a:buAutoNum type="arabicPeriod"/>
            </a:pPr>
            <a:r>
              <a:rPr lang="es-MX" sz="2000" dirty="0" smtClean="0"/>
              <a:t>FÍSICA ( </a:t>
            </a:r>
            <a:r>
              <a:rPr lang="el-GR" sz="2000" dirty="0" smtClean="0">
                <a:latin typeface="Arial"/>
                <a:cs typeface="Arial"/>
              </a:rPr>
              <a:t>φύσις</a:t>
            </a:r>
            <a:r>
              <a:rPr lang="es-MX" sz="2000" dirty="0" smtClean="0">
                <a:latin typeface="Arial"/>
                <a:cs typeface="Arial"/>
              </a:rPr>
              <a:t>) ciencia de la naturaleza.</a:t>
            </a:r>
            <a:endParaRPr lang="es-MX" sz="2000" dirty="0" smtClean="0"/>
          </a:p>
          <a:p>
            <a:pPr marL="514350" indent="-514350">
              <a:buAutoNum type="arabicPeriod"/>
            </a:pPr>
            <a:r>
              <a:rPr lang="es-MX" sz="2000" dirty="0" smtClean="0"/>
              <a:t>ÉTICA ( </a:t>
            </a:r>
            <a:r>
              <a:rPr lang="el-GR" sz="2000" dirty="0" smtClean="0">
                <a:latin typeface="Arial"/>
                <a:cs typeface="Arial"/>
              </a:rPr>
              <a:t>ήϑική</a:t>
            </a:r>
            <a:r>
              <a:rPr lang="es-MX" sz="2000" dirty="0" smtClean="0">
                <a:latin typeface="Arial"/>
                <a:cs typeface="Arial"/>
              </a:rPr>
              <a:t>) filosofía moral</a:t>
            </a:r>
            <a:endParaRPr lang="es-MX" sz="2000" dirty="0" smtClean="0"/>
          </a:p>
          <a:p>
            <a:pPr marL="514350" indent="-514350">
              <a:buAutoNum type="arabicPeriod"/>
            </a:pPr>
            <a:endParaRPr lang="es-MX" sz="2000" dirty="0" smtClean="0"/>
          </a:p>
          <a:p>
            <a:pPr marL="514350" indent="-514350">
              <a:buAutoNum type="arabicPeriod"/>
            </a:pPr>
            <a:r>
              <a:rPr lang="es-MX" sz="2000" dirty="0" smtClean="0"/>
              <a:t>LÓGICA(</a:t>
            </a:r>
            <a:r>
              <a:rPr lang="el-GR" sz="2000" dirty="0" smtClean="0">
                <a:latin typeface="Arial"/>
                <a:cs typeface="Arial"/>
              </a:rPr>
              <a:t>λόγος</a:t>
            </a:r>
            <a:r>
              <a:rPr lang="es-MX" sz="2000" dirty="0" smtClean="0">
                <a:latin typeface="Arial"/>
                <a:cs typeface="Arial"/>
              </a:rPr>
              <a:t>) disciplina filosófica que estudia el pensamiento.</a:t>
            </a:r>
            <a:endParaRPr lang="es-MX" sz="2000" dirty="0"/>
          </a:p>
        </p:txBody>
      </p:sp>
    </p:spTree>
    <p:extLst>
      <p:ext uri="{BB962C8B-B14F-4D97-AF65-F5344CB8AC3E}">
        <p14:creationId xmlns:p14="http://schemas.microsoft.com/office/powerpoint/2010/main" val="335366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1665" y="-53589"/>
            <a:ext cx="2990335" cy="1781077"/>
          </a:xfrm>
          <a:prstGeom prst="rect">
            <a:avLst/>
          </a:prstGeom>
        </p:spPr>
      </p:pic>
      <p:sp>
        <p:nvSpPr>
          <p:cNvPr id="10" name="1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pPr algn="ctr"/>
            <a:r>
              <a:rPr lang="es-MX" dirty="0" smtClean="0"/>
              <a:t> </a:t>
            </a:r>
            <a:r>
              <a:rPr lang="es-MX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4.MA</a:t>
            </a:r>
            <a:endParaRPr lang="es-MX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2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8559384" cy="4572000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s-MX" sz="2000" dirty="0" smtClean="0"/>
              <a:t>ADENOMA( </a:t>
            </a:r>
            <a:r>
              <a:rPr lang="el-GR" sz="2000" dirty="0" smtClean="0">
                <a:latin typeface="Arial"/>
                <a:cs typeface="Arial"/>
              </a:rPr>
              <a:t>άδήν</a:t>
            </a:r>
            <a:r>
              <a:rPr lang="es-MX" sz="2000" dirty="0" smtClean="0">
                <a:latin typeface="Arial"/>
                <a:cs typeface="Arial"/>
              </a:rPr>
              <a:t>) tumor de estructura glandular, hipertrofia glandular.</a:t>
            </a:r>
            <a:endParaRPr lang="es-MX" sz="2000" dirty="0" smtClean="0"/>
          </a:p>
          <a:p>
            <a:pPr marL="514350" indent="-514350">
              <a:buAutoNum type="arabicPeriod"/>
            </a:pPr>
            <a:r>
              <a:rPr lang="es-MX" sz="2000" dirty="0" smtClean="0"/>
              <a:t>CARCINOMA ( </a:t>
            </a:r>
            <a:r>
              <a:rPr lang="el-GR" sz="2000" dirty="0" smtClean="0">
                <a:latin typeface="Arial"/>
                <a:cs typeface="Arial"/>
              </a:rPr>
              <a:t>καρκίνος</a:t>
            </a:r>
            <a:r>
              <a:rPr lang="es-MX" sz="2000" dirty="0" smtClean="0">
                <a:latin typeface="Arial"/>
                <a:cs typeface="Arial"/>
              </a:rPr>
              <a:t>) tumor canceroso.</a:t>
            </a:r>
            <a:endParaRPr lang="es-MX" sz="2000" dirty="0" smtClean="0"/>
          </a:p>
          <a:p>
            <a:pPr marL="514350" indent="-514350">
              <a:buAutoNum type="arabicPeriod"/>
            </a:pPr>
            <a:r>
              <a:rPr lang="es-MX" sz="2000" dirty="0" smtClean="0"/>
              <a:t>GLAUCOMA ( </a:t>
            </a:r>
            <a:r>
              <a:rPr lang="el-GR" sz="2000" dirty="0" smtClean="0">
                <a:latin typeface="Arial"/>
                <a:cs typeface="Arial"/>
              </a:rPr>
              <a:t>γλαυκός</a:t>
            </a:r>
            <a:r>
              <a:rPr lang="es-MX" sz="2000" dirty="0" smtClean="0">
                <a:latin typeface="Arial"/>
                <a:cs typeface="Arial"/>
              </a:rPr>
              <a:t>= verde) enfermedad del ojo que convierte en verde su color natural.</a:t>
            </a:r>
            <a:endParaRPr lang="es-MX" sz="2000" dirty="0" smtClean="0"/>
          </a:p>
          <a:p>
            <a:pPr marL="514350" indent="-514350">
              <a:buAutoNum type="arabicPeriod"/>
            </a:pPr>
            <a:r>
              <a:rPr lang="es-MX" sz="2000" dirty="0" smtClean="0"/>
              <a:t>LIPOMA ( </a:t>
            </a:r>
            <a:r>
              <a:rPr lang="el-GR" sz="2000" dirty="0" smtClean="0">
                <a:latin typeface="Arial"/>
                <a:cs typeface="Arial"/>
              </a:rPr>
              <a:t>λίπος</a:t>
            </a:r>
            <a:r>
              <a:rPr lang="es-MX" sz="2000" dirty="0" smtClean="0">
                <a:latin typeface="Arial"/>
                <a:cs typeface="Arial"/>
              </a:rPr>
              <a:t>) tumor de tejido adiposo.</a:t>
            </a:r>
            <a:endParaRPr lang="es-MX" sz="2000" dirty="0" smtClean="0"/>
          </a:p>
          <a:p>
            <a:pPr marL="514350" indent="-514350">
              <a:buAutoNum type="arabicPeriod"/>
            </a:pPr>
            <a:r>
              <a:rPr lang="es-MX" sz="2000" dirty="0" smtClean="0"/>
              <a:t>MIOMA( </a:t>
            </a:r>
            <a:r>
              <a:rPr lang="el-GR" sz="2000" dirty="0" smtClean="0">
                <a:latin typeface="Arial"/>
                <a:cs typeface="Arial"/>
              </a:rPr>
              <a:t>μυός</a:t>
            </a:r>
            <a:r>
              <a:rPr lang="es-MX" sz="2000" dirty="0" smtClean="0">
                <a:latin typeface="Arial"/>
                <a:cs typeface="Arial"/>
              </a:rPr>
              <a:t>) tumor formado por tejido muscular.</a:t>
            </a:r>
            <a:endParaRPr lang="es-MX" sz="2000" dirty="0"/>
          </a:p>
        </p:txBody>
      </p:sp>
    </p:spTree>
    <p:extLst>
      <p:ext uri="{BB962C8B-B14F-4D97-AF65-F5344CB8AC3E}">
        <p14:creationId xmlns:p14="http://schemas.microsoft.com/office/powerpoint/2010/main" val="1717057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1665" y="-53589"/>
            <a:ext cx="2990335" cy="1781077"/>
          </a:xfrm>
          <a:prstGeom prst="rect">
            <a:avLst/>
          </a:prstGeom>
        </p:spPr>
      </p:pic>
      <p:sp>
        <p:nvSpPr>
          <p:cNvPr id="9" name="2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8574374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 sz="2000" dirty="0" smtClean="0"/>
              <a:t>6.SARCOMA ( </a:t>
            </a:r>
            <a:r>
              <a:rPr lang="el-GR" sz="2000" dirty="0" smtClean="0">
                <a:latin typeface="Arial"/>
                <a:cs typeface="Arial"/>
              </a:rPr>
              <a:t>σαρκός</a:t>
            </a:r>
            <a:r>
              <a:rPr lang="es-MX" sz="2000" dirty="0" smtClean="0">
                <a:latin typeface="Arial"/>
                <a:cs typeface="Arial"/>
              </a:rPr>
              <a:t>= carne) tumor maligno o excrecencia de carne.</a:t>
            </a:r>
            <a:endParaRPr lang="es-MX" sz="2000" dirty="0" smtClean="0"/>
          </a:p>
          <a:p>
            <a:pPr>
              <a:buNone/>
            </a:pPr>
            <a:endParaRPr lang="es-MX" sz="2000" dirty="0" smtClean="0"/>
          </a:p>
          <a:p>
            <a:pPr>
              <a:buNone/>
            </a:pPr>
            <a:r>
              <a:rPr lang="es-MX" sz="2000" dirty="0" smtClean="0"/>
              <a:t>7.TRACOMA ( </a:t>
            </a:r>
            <a:r>
              <a:rPr lang="el-GR" sz="2000" dirty="0" smtClean="0">
                <a:latin typeface="Arial"/>
                <a:cs typeface="Arial"/>
              </a:rPr>
              <a:t>τραχύς</a:t>
            </a:r>
            <a:r>
              <a:rPr lang="es-MX" sz="2000" dirty="0" smtClean="0">
                <a:latin typeface="Arial"/>
                <a:cs typeface="Arial"/>
              </a:rPr>
              <a:t>= áspero) aspereza o conjuntivitis granulosa.</a:t>
            </a:r>
            <a:endParaRPr lang="es-MX" sz="2000" dirty="0" smtClean="0"/>
          </a:p>
          <a:p>
            <a:pPr>
              <a:buNone/>
            </a:pPr>
            <a:endParaRPr lang="es-MX" sz="2000" dirty="0" smtClean="0"/>
          </a:p>
          <a:p>
            <a:pPr>
              <a:buNone/>
            </a:pPr>
            <a:r>
              <a:rPr lang="es-MX" sz="2000" dirty="0" smtClean="0"/>
              <a:t>8. LEUCOMA ( </a:t>
            </a:r>
            <a:r>
              <a:rPr lang="el-GR" sz="2000" dirty="0" smtClean="0">
                <a:latin typeface="Arial"/>
                <a:cs typeface="Arial"/>
              </a:rPr>
              <a:t>λευκός</a:t>
            </a:r>
            <a:r>
              <a:rPr lang="es-MX" sz="2000" dirty="0" smtClean="0">
                <a:latin typeface="Arial"/>
                <a:cs typeface="Arial"/>
              </a:rPr>
              <a:t> = blanco) mancha blanca en la cornea del ojo.</a:t>
            </a:r>
            <a:endParaRPr lang="es-MX" sz="2000" dirty="0"/>
          </a:p>
        </p:txBody>
      </p:sp>
    </p:spTree>
    <p:extLst>
      <p:ext uri="{BB962C8B-B14F-4D97-AF65-F5344CB8AC3E}">
        <p14:creationId xmlns:p14="http://schemas.microsoft.com/office/powerpoint/2010/main" val="2670479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1665" y="-53589"/>
            <a:ext cx="2990335" cy="1781077"/>
          </a:xfrm>
          <a:prstGeom prst="rect">
            <a:avLst/>
          </a:prstGeom>
        </p:spPr>
      </p:pic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rmAutofit/>
          </a:bodyPr>
          <a:lstStyle/>
          <a:p>
            <a:pPr algn="ctr"/>
            <a:r>
              <a:rPr lang="es-MX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5.ISTA</a:t>
            </a:r>
            <a:endParaRPr lang="es-MX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2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8559384" cy="4572000"/>
          </a:xfrm>
        </p:spPr>
        <p:txBody>
          <a:bodyPr/>
          <a:lstStyle/>
          <a:p>
            <a:pPr>
              <a:buNone/>
            </a:pPr>
            <a:r>
              <a:rPr lang="es-MX" sz="2000" dirty="0" smtClean="0"/>
              <a:t>1.OCULISTA ( </a:t>
            </a:r>
            <a:r>
              <a:rPr lang="el-GR" sz="2000" dirty="0" smtClean="0">
                <a:latin typeface="Arial"/>
                <a:cs typeface="Arial"/>
              </a:rPr>
              <a:t>ιστής</a:t>
            </a:r>
            <a:r>
              <a:rPr lang="es-MX" sz="2000" dirty="0" smtClean="0">
                <a:latin typeface="Arial"/>
                <a:cs typeface="Arial"/>
              </a:rPr>
              <a:t>) ocupación o cuidado de los ojos.</a:t>
            </a:r>
            <a:endParaRPr lang="es-MX" sz="2000" dirty="0" smtClean="0"/>
          </a:p>
          <a:p>
            <a:endParaRPr lang="es-MX" sz="2000" dirty="0" smtClean="0"/>
          </a:p>
          <a:p>
            <a:pPr>
              <a:buNone/>
            </a:pPr>
            <a:r>
              <a:rPr lang="es-MX" sz="2000" dirty="0" smtClean="0"/>
              <a:t>2. DENTISTA ( </a:t>
            </a:r>
            <a:r>
              <a:rPr lang="el-GR" sz="2000" dirty="0" smtClean="0">
                <a:latin typeface="Arial"/>
                <a:cs typeface="Arial"/>
              </a:rPr>
              <a:t>ιστής</a:t>
            </a:r>
            <a:r>
              <a:rPr lang="es-MX" sz="2000" dirty="0" smtClean="0">
                <a:latin typeface="Arial"/>
                <a:cs typeface="Arial"/>
              </a:rPr>
              <a:t>) ocupación o cuidado de los dientes.</a:t>
            </a:r>
            <a:endParaRPr lang="es-MX" sz="2000" dirty="0" smtClean="0"/>
          </a:p>
          <a:p>
            <a:pPr>
              <a:buNone/>
            </a:pPr>
            <a:endParaRPr lang="es-MX" sz="2000" dirty="0" smtClean="0"/>
          </a:p>
          <a:p>
            <a:pPr>
              <a:buNone/>
            </a:pPr>
            <a:r>
              <a:rPr lang="es-MX" sz="2000" dirty="0" smtClean="0"/>
              <a:t>3. CRONISTA ( </a:t>
            </a:r>
            <a:r>
              <a:rPr lang="el-GR" sz="2000" dirty="0" smtClean="0">
                <a:latin typeface="Arial"/>
                <a:cs typeface="Arial"/>
              </a:rPr>
              <a:t>κρόνος</a:t>
            </a:r>
            <a:r>
              <a:rPr lang="es-MX" sz="2000" dirty="0" smtClean="0">
                <a:latin typeface="Arial"/>
                <a:cs typeface="Arial"/>
              </a:rPr>
              <a:t>) ocupación u oficio de narrar sucesos históricos.</a:t>
            </a:r>
            <a:endParaRPr lang="es-MX" sz="2000" dirty="0" smtClean="0"/>
          </a:p>
          <a:p>
            <a:pPr>
              <a:buNone/>
            </a:pPr>
            <a:endParaRPr lang="es-MX" dirty="0" smtClean="0"/>
          </a:p>
          <a:p>
            <a:pPr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92350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1665" y="-53589"/>
            <a:ext cx="2990335" cy="1781077"/>
          </a:xfrm>
          <a:prstGeom prst="rect">
            <a:avLst/>
          </a:prstGeom>
        </p:spPr>
      </p:pic>
      <p:sp>
        <p:nvSpPr>
          <p:cNvPr id="9" name="Título 1"/>
          <p:cNvSpPr>
            <a:spLocks noGrp="1"/>
          </p:cNvSpPr>
          <p:nvPr>
            <p:ph type="title"/>
          </p:nvPr>
        </p:nvSpPr>
        <p:spPr>
          <a:xfrm>
            <a:off x="2548327" y="279786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s-MX" sz="3300" dirty="0" smtClean="0">
                <a:latin typeface="Century Gothic" panose="020B0502020202020204" pitchFamily="34" charset="0"/>
              </a:rPr>
              <a:t>Referencias bibliográficas </a:t>
            </a:r>
            <a:r>
              <a:rPr lang="es-MX" dirty="0" smtClean="0"/>
              <a:t/>
            </a:r>
            <a:br>
              <a:rPr lang="es-MX" dirty="0" smtClean="0"/>
            </a:br>
            <a:endParaRPr lang="es-MX" dirty="0"/>
          </a:p>
        </p:txBody>
      </p:sp>
      <p:sp>
        <p:nvSpPr>
          <p:cNvPr id="3" name="Rectángulo 2"/>
          <p:cNvSpPr/>
          <p:nvPr/>
        </p:nvSpPr>
        <p:spPr>
          <a:xfrm>
            <a:off x="2548327" y="1166843"/>
            <a:ext cx="665333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s-ES" sz="2000" dirty="0">
                <a:latin typeface="Century Gothic" panose="020B0502020202020204" pitchFamily="34" charset="0"/>
              </a:rPr>
              <a:t>1. MATEOS MUÑOZ, Agustín. </a:t>
            </a:r>
            <a:r>
              <a:rPr lang="es-ES" sz="2000" i="1" dirty="0">
                <a:latin typeface="Century Gothic" panose="020B0502020202020204" pitchFamily="34" charset="0"/>
              </a:rPr>
              <a:t>Compendio de etimologías grecolatinas del</a:t>
            </a:r>
            <a:endParaRPr lang="es-MX" sz="2000" dirty="0">
              <a:latin typeface="Century Gothic" panose="020B0502020202020204" pitchFamily="34" charset="0"/>
            </a:endParaRPr>
          </a:p>
          <a:p>
            <a:pPr>
              <a:buNone/>
            </a:pPr>
            <a:r>
              <a:rPr lang="es-ES" sz="2000" dirty="0">
                <a:latin typeface="Century Gothic" panose="020B0502020202020204" pitchFamily="34" charset="0"/>
              </a:rPr>
              <a:t>     </a:t>
            </a:r>
            <a:r>
              <a:rPr lang="es-ES" sz="2000" i="1" dirty="0">
                <a:latin typeface="Century Gothic" panose="020B0502020202020204" pitchFamily="34" charset="0"/>
              </a:rPr>
              <a:t>español</a:t>
            </a:r>
            <a:r>
              <a:rPr lang="es-ES" sz="2000" dirty="0">
                <a:latin typeface="Century Gothic" panose="020B0502020202020204" pitchFamily="34" charset="0"/>
              </a:rPr>
              <a:t>,  Ed. Esfinge, México, 2009, ISBN 978-970-782-161-3.</a:t>
            </a:r>
            <a:endParaRPr lang="es-MX" sz="2000" dirty="0">
              <a:latin typeface="Century Gothic" panose="020B0502020202020204" pitchFamily="34" charset="0"/>
            </a:endParaRPr>
          </a:p>
          <a:p>
            <a:pPr>
              <a:buNone/>
            </a:pPr>
            <a:r>
              <a:rPr lang="es-MX" sz="2000" dirty="0">
                <a:latin typeface="Century Gothic" panose="020B0502020202020204" pitchFamily="34" charset="0"/>
              </a:rPr>
              <a:t>2- </a:t>
            </a:r>
            <a:r>
              <a:rPr lang="es-ES" sz="2000" dirty="0">
                <a:latin typeface="Century Gothic" panose="020B0502020202020204" pitchFamily="34" charset="0"/>
              </a:rPr>
              <a:t>AZNAR Royo, José Ignacio, </a:t>
            </a:r>
            <a:r>
              <a:rPr lang="es-ES" sz="2000" i="1" dirty="0">
                <a:latin typeface="Century Gothic" panose="020B0502020202020204" pitchFamily="34" charset="0"/>
              </a:rPr>
              <a:t>Etimologías grecolatinas del español</a:t>
            </a:r>
            <a:r>
              <a:rPr lang="es-ES" sz="2000" dirty="0">
                <a:latin typeface="Century Gothic" panose="020B0502020202020204" pitchFamily="34" charset="0"/>
              </a:rPr>
              <a:t>,</a:t>
            </a:r>
            <a:endParaRPr lang="es-MX" sz="2000" dirty="0">
              <a:latin typeface="Century Gothic" panose="020B0502020202020204" pitchFamily="34" charset="0"/>
            </a:endParaRPr>
          </a:p>
          <a:p>
            <a:pPr>
              <a:buNone/>
            </a:pPr>
            <a:r>
              <a:rPr lang="es-ES" sz="2000" dirty="0">
                <a:latin typeface="Century Gothic" panose="020B0502020202020204" pitchFamily="34" charset="0"/>
              </a:rPr>
              <a:t>      Ed. Prentice Hall, México. </a:t>
            </a:r>
            <a:endParaRPr lang="es-MX" sz="2000" dirty="0">
              <a:latin typeface="Century Gothic" panose="020B0502020202020204" pitchFamily="34" charset="0"/>
            </a:endParaRPr>
          </a:p>
          <a:p>
            <a:pPr>
              <a:buNone/>
            </a:pPr>
            <a:r>
              <a:rPr lang="es-ES" sz="2000" i="1" dirty="0">
                <a:latin typeface="Century Gothic" panose="020B0502020202020204" pitchFamily="34" charset="0"/>
              </a:rPr>
              <a:t>3. ETIMOLOGÍAS grecolatinas del español</a:t>
            </a:r>
            <a:r>
              <a:rPr lang="es-ES" sz="2000" dirty="0">
                <a:latin typeface="Century Gothic" panose="020B0502020202020204" pitchFamily="34" charset="0"/>
              </a:rPr>
              <a:t>. </a:t>
            </a:r>
            <a:r>
              <a:rPr lang="es-ES" sz="2000" i="1" dirty="0">
                <a:latin typeface="Century Gothic" panose="020B0502020202020204" pitchFamily="34" charset="0"/>
              </a:rPr>
              <a:t>Método interactivo </a:t>
            </a:r>
            <a:r>
              <a:rPr lang="es-ES" sz="2000" i="1" dirty="0" err="1">
                <a:latin typeface="Century Gothic" panose="020B0502020202020204" pitchFamily="34" charset="0"/>
              </a:rPr>
              <a:t>axel</a:t>
            </a:r>
            <a:r>
              <a:rPr lang="es-ES" sz="2000" i="1" dirty="0">
                <a:latin typeface="Century Gothic" panose="020B0502020202020204" pitchFamily="34" charset="0"/>
              </a:rPr>
              <a:t> rule,</a:t>
            </a:r>
            <a:endParaRPr lang="es-MX" sz="2000" dirty="0">
              <a:latin typeface="Century Gothic" panose="020B0502020202020204" pitchFamily="34" charset="0"/>
            </a:endParaRPr>
          </a:p>
          <a:p>
            <a:pPr>
              <a:buNone/>
            </a:pPr>
            <a:r>
              <a:rPr lang="es-ES" sz="2000" dirty="0">
                <a:latin typeface="Century Gothic" panose="020B0502020202020204" pitchFamily="34" charset="0"/>
              </a:rPr>
              <a:t>     Ed. Trillas, México, ISBN 968-24-6233-9.</a:t>
            </a:r>
            <a:endParaRPr lang="es-MX" sz="2000" dirty="0">
              <a:latin typeface="Century Gothic" panose="020B0502020202020204" pitchFamily="34" charset="0"/>
            </a:endParaRPr>
          </a:p>
          <a:p>
            <a:pPr>
              <a:buNone/>
            </a:pPr>
            <a:r>
              <a:rPr lang="es-ES" sz="2000" dirty="0">
                <a:latin typeface="Century Gothic" panose="020B0502020202020204" pitchFamily="34" charset="0"/>
              </a:rPr>
              <a:t> </a:t>
            </a:r>
            <a:r>
              <a:rPr lang="es-MX" sz="2000" dirty="0">
                <a:latin typeface="Century Gothic" panose="020B0502020202020204" pitchFamily="34" charset="0"/>
              </a:rPr>
              <a:t>4.</a:t>
            </a:r>
            <a:r>
              <a:rPr lang="es-ES" sz="2000" dirty="0">
                <a:latin typeface="Century Gothic" panose="020B0502020202020204" pitchFamily="34" charset="0"/>
              </a:rPr>
              <a:t>E GASPERÍN, Roberto Rodolfo y Gino Raúl de </a:t>
            </a:r>
            <a:r>
              <a:rPr lang="es-ES" sz="2000" dirty="0" err="1">
                <a:latin typeface="Century Gothic" panose="020B0502020202020204" pitchFamily="34" charset="0"/>
              </a:rPr>
              <a:t>Gasperín</a:t>
            </a:r>
            <a:r>
              <a:rPr lang="es-ES" sz="2000" dirty="0">
                <a:latin typeface="Century Gothic" panose="020B0502020202020204" pitchFamily="34" charset="0"/>
              </a:rPr>
              <a:t>, </a:t>
            </a:r>
            <a:r>
              <a:rPr lang="es-ES" sz="2000" i="1" dirty="0">
                <a:latin typeface="Century Gothic" panose="020B0502020202020204" pitchFamily="34" charset="0"/>
              </a:rPr>
              <a:t>Etimologías</a:t>
            </a:r>
            <a:r>
              <a:rPr lang="es-ES" sz="2000" dirty="0">
                <a:latin typeface="Century Gothic" panose="020B0502020202020204" pitchFamily="34" charset="0"/>
              </a:rPr>
              <a:t>,</a:t>
            </a:r>
            <a:endParaRPr lang="es-MX" sz="2000" dirty="0">
              <a:latin typeface="Century Gothic" panose="020B0502020202020204" pitchFamily="34" charset="0"/>
            </a:endParaRPr>
          </a:p>
          <a:p>
            <a:pPr>
              <a:buNone/>
            </a:pPr>
            <a:r>
              <a:rPr lang="es-ES" sz="2000" dirty="0">
                <a:latin typeface="Century Gothic" panose="020B0502020202020204" pitchFamily="34" charset="0"/>
              </a:rPr>
              <a:t>    Ed. Trillas, México, 1987.</a:t>
            </a:r>
            <a:endParaRPr lang="es-MX" sz="2000" dirty="0">
              <a:latin typeface="Century Gothic" panose="020B0502020202020204" pitchFamily="34" charset="0"/>
            </a:endParaRPr>
          </a:p>
          <a:p>
            <a:pPr>
              <a:buNone/>
            </a:pPr>
            <a:r>
              <a:rPr lang="es-ES" sz="2000" dirty="0">
                <a:latin typeface="Century Gothic" panose="020B0502020202020204" pitchFamily="34" charset="0"/>
              </a:rPr>
              <a:t>5.UNAM, </a:t>
            </a:r>
            <a:r>
              <a:rPr lang="es-ES" sz="2000" i="1" dirty="0">
                <a:latin typeface="Century Gothic" panose="020B0502020202020204" pitchFamily="34" charset="0"/>
              </a:rPr>
              <a:t>Manual de Etimologías grecolatinas de la lengua  española,</a:t>
            </a:r>
            <a:endParaRPr lang="es-MX" sz="2000" dirty="0">
              <a:latin typeface="Century Gothic" panose="020B0502020202020204" pitchFamily="34" charset="0"/>
            </a:endParaRPr>
          </a:p>
          <a:p>
            <a:pPr>
              <a:buNone/>
            </a:pPr>
            <a:r>
              <a:rPr lang="es-ES" sz="2000" dirty="0">
                <a:latin typeface="Century Gothic" panose="020B0502020202020204" pitchFamily="34" charset="0"/>
              </a:rPr>
              <a:t>     Ed. Porrúa, México, 1967.</a:t>
            </a:r>
            <a:endParaRPr lang="es-MX" sz="2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6866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u="sng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0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3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Abstract</a:t>
            </a:r>
            <a:r>
              <a:rPr lang="en-US" sz="3300" u="sng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3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300" u="sng" dirty="0">
                <a:latin typeface="Arial" panose="020B0604020202020204" pitchFamily="34" charset="0"/>
                <a:cs typeface="Arial" panose="020B0604020202020204" pitchFamily="34" charset="0"/>
              </a:rPr>
              <a:t>suffixes Greeks</a:t>
            </a:r>
            <a:endParaRPr lang="es-MX" sz="3300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9201" y="0"/>
            <a:ext cx="2932799" cy="1513135"/>
          </a:xfrm>
          <a:prstGeom prst="rect">
            <a:avLst/>
          </a:prstGeom>
        </p:spPr>
      </p:pic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838200" y="2204094"/>
            <a:ext cx="10019270" cy="4351338"/>
          </a:xfrm>
        </p:spPr>
        <p:txBody>
          <a:bodyPr>
            <a:normAutofit/>
          </a:bodyPr>
          <a:lstStyle/>
          <a:p>
            <a:pPr algn="just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Knowing suffixes and their meanings for use in Spanish, will enable us to enrich our vocabulary and to use new words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correctly</a:t>
            </a:r>
          </a:p>
          <a:p>
            <a:r>
              <a:rPr lang="es-MX" sz="2000" dirty="0" err="1" smtClean="0"/>
              <a:t>Keywords</a:t>
            </a:r>
            <a:r>
              <a:rPr lang="es-MX" sz="2000" dirty="0" smtClean="0"/>
              <a:t> : </a:t>
            </a:r>
            <a:r>
              <a:rPr lang="es-MX" sz="2000" dirty="0" err="1" smtClean="0"/>
              <a:t>vocabulary</a:t>
            </a:r>
            <a:r>
              <a:rPr lang="es-MX" sz="2000" dirty="0" smtClean="0"/>
              <a:t>, </a:t>
            </a:r>
            <a:r>
              <a:rPr lang="es-MX" sz="2000" dirty="0" err="1" smtClean="0"/>
              <a:t>meaning</a:t>
            </a:r>
            <a:r>
              <a:rPr lang="es-MX" sz="2000" dirty="0" smtClean="0"/>
              <a:t>.</a:t>
            </a:r>
            <a:endParaRPr lang="es-MX" sz="2000" dirty="0"/>
          </a:p>
          <a:p>
            <a:pPr algn="just"/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899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MX" sz="2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0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0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000" u="sng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0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3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Resumen</a:t>
            </a:r>
            <a:r>
              <a:rPr lang="es-MX" sz="3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30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3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Sufijos Griegos</a:t>
            </a:r>
            <a:br>
              <a:rPr lang="es-MX" sz="30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MX" sz="3000" u="sng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74589" y="1914096"/>
            <a:ext cx="10779212" cy="4351338"/>
          </a:xfrm>
        </p:spPr>
        <p:txBody>
          <a:bodyPr/>
          <a:lstStyle/>
          <a:p>
            <a:endParaRPr lang="es-MX" sz="2000" dirty="0"/>
          </a:p>
          <a:p>
            <a:pPr algn="just">
              <a:buNone/>
            </a:pP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Conocer de los sufijos y sus significados para el uso en el español , nos permitirá  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enriquecer nuestro </a:t>
            </a: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vocabulario y 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utilizar palabras nuevas de manera correcta</a:t>
            </a:r>
          </a:p>
          <a:p>
            <a:pPr marL="0" indent="0" algn="just">
              <a:buNone/>
            </a:pP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Palabras </a:t>
            </a:r>
            <a:r>
              <a:rPr lang="es-MX" sz="2000" dirty="0">
                <a:latin typeface="Arial" panose="020B0604020202020204" pitchFamily="34" charset="0"/>
                <a:cs typeface="Arial" panose="020B0604020202020204" pitchFamily="34" charset="0"/>
              </a:rPr>
              <a:t>clave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vocabulario, significado. </a:t>
            </a:r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s-MX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141" y="-30473"/>
            <a:ext cx="2973859" cy="1684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2908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800" u="sng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800" u="sng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MX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MX" sz="28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3525" y="0"/>
            <a:ext cx="3038475" cy="1809750"/>
          </a:xfrm>
          <a:prstGeom prst="rect">
            <a:avLst/>
          </a:prstGeom>
        </p:spPr>
      </p:pic>
      <p:sp>
        <p:nvSpPr>
          <p:cNvPr id="8" name="1 Título"/>
          <p:cNvSpPr txBox="1">
            <a:spLocks/>
          </p:cNvSpPr>
          <p:nvPr/>
        </p:nvSpPr>
        <p:spPr>
          <a:xfrm>
            <a:off x="2209800" y="851286"/>
            <a:ext cx="7772400" cy="13156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Los sufijos más  importantes en la formación del Español</a:t>
            </a:r>
            <a:endParaRPr lang="es-MX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2 Marcador de contenido"/>
          <p:cNvSpPr>
            <a:spLocks noGrp="1"/>
          </p:cNvSpPr>
          <p:nvPr>
            <p:ph sz="quarter" idx="1"/>
          </p:nvPr>
        </p:nvSpPr>
        <p:spPr>
          <a:xfrm>
            <a:off x="1693889" y="2286000"/>
            <a:ext cx="7772400" cy="4572000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Itis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 : inflamación irritación</a:t>
            </a:r>
          </a:p>
          <a:p>
            <a:pPr marL="514350" indent="-514350">
              <a:buAutoNum type="arabicPeriod"/>
            </a:pPr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Sis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 : acción, formación, operación</a:t>
            </a:r>
          </a:p>
          <a:p>
            <a:pPr marL="514350" indent="-514350">
              <a:buAutoNum type="arabicPeriod"/>
            </a:pPr>
            <a:r>
              <a:rPr lang="es-MX" sz="2000" dirty="0" smtClean="0">
                <a:latin typeface="Arial" pitchFamily="34" charset="0"/>
                <a:cs typeface="Arial" pitchFamily="34" charset="0"/>
              </a:rPr>
              <a:t>Ica : relativo a , perteneciente a , ciencia de</a:t>
            </a:r>
          </a:p>
          <a:p>
            <a:pPr marL="514350" indent="-514350">
              <a:buAutoNum type="arabicPeriod"/>
            </a:pPr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Ma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 : tumor</a:t>
            </a:r>
          </a:p>
          <a:p>
            <a:pPr marL="514350" indent="-514350">
              <a:buAutoNum type="arabicPeriod"/>
            </a:pPr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Ista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 : hábito, ocupación, oficio</a:t>
            </a:r>
          </a:p>
          <a:p>
            <a:pPr marL="514350" indent="-514350">
              <a:buAutoNum type="arabicPeriod"/>
            </a:pPr>
            <a:endParaRPr lang="es-MX" dirty="0" smtClean="0"/>
          </a:p>
          <a:p>
            <a:pPr marL="514350" indent="-514350">
              <a:buAutoNum type="arabicPeriod"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93076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1665" y="-53589"/>
            <a:ext cx="2990335" cy="1781077"/>
          </a:xfrm>
          <a:prstGeom prst="rect">
            <a:avLst/>
          </a:prstGeom>
        </p:spPr>
      </p:pic>
      <p:sp>
        <p:nvSpPr>
          <p:cNvPr id="5" name="2 Marcador de contenido"/>
          <p:cNvSpPr>
            <a:spLocks noGrp="1"/>
          </p:cNvSpPr>
          <p:nvPr>
            <p:ph idx="1"/>
          </p:nvPr>
        </p:nvSpPr>
        <p:spPr>
          <a:xfrm>
            <a:off x="739775" y="1625772"/>
            <a:ext cx="10515600" cy="4186066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Itis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 : inflamación irritación</a:t>
            </a:r>
          </a:p>
          <a:p>
            <a:pPr marL="514350" indent="-514350">
              <a:buAutoNum type="arabicPeriod"/>
            </a:pPr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Sis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 : acción, formación, operación</a:t>
            </a:r>
          </a:p>
          <a:p>
            <a:pPr marL="514350" indent="-514350">
              <a:buAutoNum type="arabicPeriod"/>
            </a:pPr>
            <a:r>
              <a:rPr lang="es-MX" sz="2000" dirty="0" smtClean="0">
                <a:latin typeface="Arial" pitchFamily="34" charset="0"/>
                <a:cs typeface="Arial" pitchFamily="34" charset="0"/>
              </a:rPr>
              <a:t>Ica : relativo a , perteneciente a , ciencia de</a:t>
            </a:r>
          </a:p>
          <a:p>
            <a:pPr marL="514350" indent="-514350">
              <a:buAutoNum type="arabicPeriod"/>
            </a:pPr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Ma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 : tumor</a:t>
            </a:r>
          </a:p>
          <a:p>
            <a:pPr marL="514350" indent="-514350">
              <a:buAutoNum type="arabicPeriod"/>
            </a:pPr>
            <a:r>
              <a:rPr lang="es-MX" sz="2000" dirty="0" err="1" smtClean="0">
                <a:latin typeface="Arial" pitchFamily="34" charset="0"/>
                <a:cs typeface="Arial" pitchFamily="34" charset="0"/>
              </a:rPr>
              <a:t>Ista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 : hábito, ocupación, oficio</a:t>
            </a:r>
          </a:p>
          <a:p>
            <a:pPr marL="514350" indent="-514350">
              <a:buAutoNum type="arabicPeriod"/>
            </a:pPr>
            <a:endParaRPr lang="es-MX" dirty="0" smtClean="0"/>
          </a:p>
          <a:p>
            <a:pPr marL="514350" indent="-514350">
              <a:buAutoNum type="arabicPeriod"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2828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1665" y="-53589"/>
            <a:ext cx="2990335" cy="1781077"/>
          </a:xfrm>
          <a:prstGeom prst="rect">
            <a:avLst/>
          </a:prstGeom>
        </p:spPr>
      </p:pic>
      <p:sp>
        <p:nvSpPr>
          <p:cNvPr id="6" name="2 Marcador de contenido"/>
          <p:cNvSpPr txBox="1">
            <a:spLocks/>
          </p:cNvSpPr>
          <p:nvPr/>
        </p:nvSpPr>
        <p:spPr>
          <a:xfrm>
            <a:off x="1094281" y="1492770"/>
            <a:ext cx="9024079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s-MX" sz="3000" b="1" dirty="0" smtClean="0">
                <a:latin typeface="Arial" pitchFamily="34" charset="0"/>
                <a:cs typeface="Arial" pitchFamily="34" charset="0"/>
              </a:rPr>
              <a:t>1. ITIS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s-MX" sz="2000" dirty="0" smtClean="0">
                <a:latin typeface="Arial" pitchFamily="34" charset="0"/>
                <a:cs typeface="Arial" pitchFamily="34" charset="0"/>
              </a:rPr>
              <a:t>ADENITIS : ( 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άδήν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 ) inflamación de glándula.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s-MX" sz="2000" dirty="0" smtClean="0">
                <a:latin typeface="Arial" pitchFamily="34" charset="0"/>
                <a:cs typeface="Arial" pitchFamily="34" charset="0"/>
              </a:rPr>
              <a:t>AMIGDALITIS ( 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άμιγδάλη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) inflamación de las amígdalas.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s-MX" sz="2000" dirty="0" smtClean="0">
                <a:latin typeface="Arial" pitchFamily="34" charset="0"/>
                <a:cs typeface="Arial" pitchFamily="34" charset="0"/>
              </a:rPr>
              <a:t>ARTRITIS ( 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άρϑρον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) inflamación de articulación.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s-MX" sz="2000" dirty="0" smtClean="0">
                <a:latin typeface="Arial" pitchFamily="34" charset="0"/>
                <a:cs typeface="Arial" pitchFamily="34" charset="0"/>
              </a:rPr>
              <a:t>BLEFARITIS ( 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βλέφαρον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) inflamación de párpados.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s-MX" sz="2000" dirty="0" smtClean="0">
                <a:latin typeface="Arial" pitchFamily="34" charset="0"/>
                <a:cs typeface="Arial" pitchFamily="34" charset="0"/>
              </a:rPr>
              <a:t>BRONQUITIS ( 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βρόγχος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) inflamación de bronquios.</a:t>
            </a:r>
          </a:p>
          <a:p>
            <a:pPr>
              <a:buFont typeface="Arial" panose="020B0604020202020204" pitchFamily="34" charset="0"/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21439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1665" y="-53589"/>
            <a:ext cx="2990335" cy="1781077"/>
          </a:xfrm>
          <a:prstGeom prst="rect">
            <a:avLst/>
          </a:prstGeom>
        </p:spPr>
      </p:pic>
      <p:sp>
        <p:nvSpPr>
          <p:cNvPr id="5" name="2 Marcador de contenido"/>
          <p:cNvSpPr>
            <a:spLocks noGrp="1"/>
          </p:cNvSpPr>
          <p:nvPr>
            <p:ph sz="quarter" idx="1"/>
          </p:nvPr>
        </p:nvSpPr>
        <p:spPr>
          <a:xfrm>
            <a:off x="914400" y="1499016"/>
            <a:ext cx="8589364" cy="4520784"/>
          </a:xfrm>
        </p:spPr>
        <p:txBody>
          <a:bodyPr>
            <a:normAutofit/>
          </a:bodyPr>
          <a:lstStyle/>
          <a:p>
            <a:pPr>
              <a:buNone/>
            </a:pPr>
            <a:endParaRPr lang="es-MX" sz="2000" dirty="0" smtClean="0"/>
          </a:p>
          <a:p>
            <a:pPr>
              <a:buNone/>
            </a:pPr>
            <a:endParaRPr lang="es-MX" sz="2000" dirty="0"/>
          </a:p>
          <a:p>
            <a:pPr>
              <a:buNone/>
            </a:pPr>
            <a:endParaRPr lang="es-MX" sz="2000" dirty="0" smtClean="0"/>
          </a:p>
          <a:p>
            <a:pPr>
              <a:buNone/>
            </a:pPr>
            <a:r>
              <a:rPr lang="es-MX" sz="2000" dirty="0" smtClean="0"/>
              <a:t>6</a:t>
            </a:r>
            <a:r>
              <a:rPr lang="es-MX" sz="2000" dirty="0" smtClean="0"/>
              <a:t>. CONDRITIS (</a:t>
            </a:r>
            <a:r>
              <a:rPr lang="el-GR" sz="2000" dirty="0" smtClean="0"/>
              <a:t>χόνδρος</a:t>
            </a:r>
            <a:r>
              <a:rPr lang="es-MX" sz="2000" dirty="0" smtClean="0"/>
              <a:t>) inflamación de cartílago</a:t>
            </a:r>
          </a:p>
          <a:p>
            <a:pPr>
              <a:buNone/>
            </a:pPr>
            <a:r>
              <a:rPr lang="es-MX" sz="2000" dirty="0" smtClean="0"/>
              <a:t>7. CISTITIS ( </a:t>
            </a:r>
            <a:r>
              <a:rPr lang="el-GR" sz="2000" dirty="0" smtClean="0">
                <a:latin typeface="Arial"/>
                <a:cs typeface="Arial"/>
              </a:rPr>
              <a:t>κύστυς</a:t>
            </a:r>
            <a:r>
              <a:rPr lang="es-MX" sz="2000" dirty="0" smtClean="0">
                <a:latin typeface="Arial"/>
                <a:cs typeface="Arial"/>
              </a:rPr>
              <a:t> ) inflamación de la vejiga.</a:t>
            </a:r>
            <a:endParaRPr lang="es-MX" sz="2000" dirty="0" smtClean="0"/>
          </a:p>
          <a:p>
            <a:pPr>
              <a:buNone/>
            </a:pPr>
            <a:r>
              <a:rPr lang="es-MX" sz="2000" dirty="0" smtClean="0"/>
              <a:t>8.DERMATITIS ( </a:t>
            </a:r>
            <a:r>
              <a:rPr lang="el-GR" sz="2000" dirty="0" smtClean="0">
                <a:latin typeface="Arial"/>
                <a:cs typeface="Arial"/>
              </a:rPr>
              <a:t>δέρμα</a:t>
            </a:r>
            <a:r>
              <a:rPr lang="es-MX" sz="2000" dirty="0" smtClean="0">
                <a:latin typeface="Arial"/>
                <a:cs typeface="Arial"/>
              </a:rPr>
              <a:t>) inflamación de la piel.</a:t>
            </a:r>
            <a:endParaRPr lang="es-MX" sz="2000" dirty="0" smtClean="0"/>
          </a:p>
          <a:p>
            <a:pPr>
              <a:buNone/>
            </a:pPr>
            <a:r>
              <a:rPr lang="es-MX" sz="2000" dirty="0" smtClean="0"/>
              <a:t>9.ENCEFALITIS ( </a:t>
            </a:r>
            <a:r>
              <a:rPr lang="el-GR" sz="2000" dirty="0" smtClean="0">
                <a:latin typeface="Arial"/>
                <a:cs typeface="Arial"/>
              </a:rPr>
              <a:t>έγκέφαλος</a:t>
            </a:r>
            <a:r>
              <a:rPr lang="es-MX" sz="2000" dirty="0" smtClean="0">
                <a:latin typeface="Arial"/>
                <a:cs typeface="Arial"/>
              </a:rPr>
              <a:t> ) inflamación del encéfalo.</a:t>
            </a:r>
            <a:endParaRPr lang="es-MX" sz="2000" dirty="0" smtClean="0"/>
          </a:p>
          <a:p>
            <a:pPr>
              <a:buNone/>
            </a:pPr>
            <a:r>
              <a:rPr lang="es-MX" sz="2000" dirty="0" smtClean="0"/>
              <a:t>10. ENDOCARDITIS ( </a:t>
            </a:r>
            <a:r>
              <a:rPr lang="el-GR" sz="2000" dirty="0" smtClean="0">
                <a:latin typeface="Arial"/>
                <a:cs typeface="Arial"/>
              </a:rPr>
              <a:t>ένδον</a:t>
            </a:r>
            <a:r>
              <a:rPr lang="es-MX" sz="2000" dirty="0" smtClean="0">
                <a:latin typeface="Arial"/>
                <a:cs typeface="Arial"/>
              </a:rPr>
              <a:t> =dentro ; </a:t>
            </a:r>
            <a:r>
              <a:rPr lang="el-GR" sz="2000" dirty="0" smtClean="0">
                <a:latin typeface="Arial"/>
                <a:cs typeface="Arial"/>
              </a:rPr>
              <a:t>κααρδία</a:t>
            </a:r>
            <a:r>
              <a:rPr lang="es-MX" sz="2000" dirty="0" smtClean="0">
                <a:latin typeface="Arial"/>
                <a:cs typeface="Arial"/>
              </a:rPr>
              <a:t> = corazón ) inflamación del endocardio.</a:t>
            </a:r>
            <a:endParaRPr lang="es-MX" sz="2000" dirty="0"/>
          </a:p>
        </p:txBody>
      </p:sp>
    </p:spTree>
    <p:extLst>
      <p:ext uri="{BB962C8B-B14F-4D97-AF65-F5344CB8AC3E}">
        <p14:creationId xmlns:p14="http://schemas.microsoft.com/office/powerpoint/2010/main" val="1167075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1665" y="-53589"/>
            <a:ext cx="2990335" cy="1781077"/>
          </a:xfrm>
          <a:prstGeom prst="rect">
            <a:avLst/>
          </a:prstGeom>
        </p:spPr>
      </p:pic>
      <p:sp>
        <p:nvSpPr>
          <p:cNvPr id="9" name="2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8559384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11. ESPLENITIS (</a:t>
            </a: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σπλήν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) inflamación del bazo.</a:t>
            </a:r>
          </a:p>
          <a:p>
            <a:pPr>
              <a:buNone/>
            </a:pPr>
            <a:endParaRPr lang="es-MX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12.FARINGITIS ( </a:t>
            </a: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φάρυγξ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 inflamación de la faringe.</a:t>
            </a:r>
          </a:p>
          <a:p>
            <a:pPr>
              <a:buNone/>
            </a:pP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13. FLEBITIS ( </a:t>
            </a: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φλεβός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) inflamación de las venas</a:t>
            </a:r>
          </a:p>
          <a:p>
            <a:pPr>
              <a:buNone/>
            </a:pP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14.GASTRITIS (</a:t>
            </a: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γαστρός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 inflamación del estómago.</a:t>
            </a:r>
          </a:p>
          <a:p>
            <a:pPr>
              <a:buNone/>
            </a:pP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15. GONITIS ( </a:t>
            </a: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γόνυ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 inflamación de la rodilla</a:t>
            </a:r>
          </a:p>
          <a:p>
            <a:pPr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484538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6" y="76801"/>
            <a:ext cx="1267340" cy="1548971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1665" y="-53589"/>
            <a:ext cx="2990335" cy="1781077"/>
          </a:xfrm>
          <a:prstGeom prst="rect">
            <a:avLst/>
          </a:prstGeom>
        </p:spPr>
      </p:pic>
      <p:sp>
        <p:nvSpPr>
          <p:cNvPr id="6" name="2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8559384" cy="45720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s-MX" sz="2000" dirty="0" smtClean="0"/>
              <a:t>16. HEPATITIS (</a:t>
            </a:r>
            <a:r>
              <a:rPr lang="el-GR" sz="2000" dirty="0" smtClean="0">
                <a:latin typeface="Arial"/>
                <a:cs typeface="Arial"/>
              </a:rPr>
              <a:t>ήπαρ</a:t>
            </a:r>
            <a:r>
              <a:rPr lang="es-MX" sz="2000" dirty="0" smtClean="0">
                <a:latin typeface="Arial"/>
                <a:cs typeface="Arial"/>
              </a:rPr>
              <a:t>) inflamación del hígado.</a:t>
            </a:r>
            <a:endParaRPr lang="es-MX" sz="2000" dirty="0" smtClean="0"/>
          </a:p>
          <a:p>
            <a:pPr algn="just">
              <a:buNone/>
            </a:pPr>
            <a:endParaRPr lang="es-MX" sz="2000" dirty="0" smtClean="0"/>
          </a:p>
          <a:p>
            <a:pPr algn="just">
              <a:buNone/>
            </a:pPr>
            <a:r>
              <a:rPr lang="es-MX" sz="2000" dirty="0" smtClean="0"/>
              <a:t>17. LARINGITIS ( </a:t>
            </a:r>
            <a:r>
              <a:rPr lang="el-GR" sz="2000" dirty="0" smtClean="0">
                <a:latin typeface="Arial"/>
                <a:cs typeface="Arial"/>
              </a:rPr>
              <a:t>λάρυγξ</a:t>
            </a:r>
            <a:r>
              <a:rPr lang="es-MX" sz="2000" dirty="0" smtClean="0">
                <a:latin typeface="Arial"/>
                <a:cs typeface="Arial"/>
              </a:rPr>
              <a:t>) inflamación de la laringe.</a:t>
            </a:r>
            <a:endParaRPr lang="es-MX" sz="2000" dirty="0" smtClean="0"/>
          </a:p>
          <a:p>
            <a:pPr algn="just">
              <a:buNone/>
            </a:pPr>
            <a:r>
              <a:rPr lang="es-MX" sz="2000" dirty="0" smtClean="0"/>
              <a:t>18.MIELITIS ( </a:t>
            </a:r>
            <a:r>
              <a:rPr lang="el-GR" sz="2000" dirty="0" smtClean="0">
                <a:latin typeface="Arial"/>
                <a:cs typeface="Arial"/>
              </a:rPr>
              <a:t>μυελός</a:t>
            </a:r>
            <a:r>
              <a:rPr lang="es-MX" sz="2000" dirty="0" smtClean="0">
                <a:latin typeface="Arial"/>
                <a:cs typeface="Arial"/>
              </a:rPr>
              <a:t>) inflamación de la médula espinal.</a:t>
            </a:r>
            <a:endParaRPr lang="es-MX" sz="2000" dirty="0" smtClean="0"/>
          </a:p>
          <a:p>
            <a:pPr algn="just">
              <a:buNone/>
            </a:pPr>
            <a:r>
              <a:rPr lang="es-MX" sz="2000" dirty="0" smtClean="0"/>
              <a:t>19. MIOCARDITIS ( </a:t>
            </a:r>
            <a:r>
              <a:rPr lang="el-GR" sz="2000" dirty="0" smtClean="0">
                <a:latin typeface="Arial"/>
                <a:cs typeface="Arial"/>
              </a:rPr>
              <a:t>μύς</a:t>
            </a:r>
            <a:r>
              <a:rPr lang="es-MX" sz="2000" dirty="0" smtClean="0">
                <a:latin typeface="Arial"/>
                <a:cs typeface="Arial"/>
              </a:rPr>
              <a:t>= músculo ; </a:t>
            </a:r>
            <a:r>
              <a:rPr lang="el-GR" sz="2000" dirty="0" smtClean="0">
                <a:latin typeface="Arial"/>
                <a:cs typeface="Arial"/>
              </a:rPr>
              <a:t>καρδία</a:t>
            </a:r>
            <a:r>
              <a:rPr lang="es-MX" sz="2000" dirty="0" smtClean="0">
                <a:latin typeface="Arial"/>
                <a:cs typeface="Arial"/>
              </a:rPr>
              <a:t> = corazón) inflamación del miocardio.</a:t>
            </a:r>
            <a:endParaRPr lang="es-MX" sz="2000" dirty="0" smtClean="0"/>
          </a:p>
          <a:p>
            <a:pPr algn="just">
              <a:buNone/>
            </a:pPr>
            <a:r>
              <a:rPr lang="es-MX" sz="2000" dirty="0" smtClean="0"/>
              <a:t>20. NEFRITIS ( </a:t>
            </a:r>
            <a:r>
              <a:rPr lang="el-GR" sz="2000" dirty="0" smtClean="0">
                <a:latin typeface="Arial"/>
                <a:cs typeface="Arial"/>
              </a:rPr>
              <a:t>νεφρός</a:t>
            </a:r>
            <a:r>
              <a:rPr lang="es-MX" sz="2000" dirty="0" smtClean="0">
                <a:latin typeface="Arial"/>
                <a:cs typeface="Arial"/>
              </a:rPr>
              <a:t>) inflamación del </a:t>
            </a:r>
            <a:r>
              <a:rPr lang="es-MX" sz="2000" dirty="0" err="1" smtClean="0">
                <a:latin typeface="Arial"/>
                <a:cs typeface="Arial"/>
              </a:rPr>
              <a:t>riñon</a:t>
            </a:r>
            <a:r>
              <a:rPr lang="es-MX" sz="2000" dirty="0" smtClean="0">
                <a:latin typeface="Arial"/>
                <a:cs typeface="Arial"/>
              </a:rPr>
              <a:t>.</a:t>
            </a:r>
            <a:endParaRPr lang="es-MX" sz="2000" dirty="0"/>
          </a:p>
        </p:txBody>
      </p:sp>
    </p:spTree>
    <p:extLst>
      <p:ext uri="{BB962C8B-B14F-4D97-AF65-F5344CB8AC3E}">
        <p14:creationId xmlns:p14="http://schemas.microsoft.com/office/powerpoint/2010/main" val="4030828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</TotalTime>
  <Words>822</Words>
  <Application>Microsoft Office PowerPoint</Application>
  <PresentationFormat>Panorámica</PresentationFormat>
  <Paragraphs>111</Paragraphs>
  <Slides>18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Century Gothic</vt:lpstr>
      <vt:lpstr>Tema de Office</vt:lpstr>
      <vt:lpstr>ESCUELA PREPARATORIA No.3 </vt:lpstr>
      <vt:lpstr> Abstract suffixes Greeks</vt:lpstr>
      <vt:lpstr>   Resumen Sufijos Griegos </vt:lpstr>
      <vt:lpstr>   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ACTIVIDAD  2</vt:lpstr>
      <vt:lpstr>Presentación de PowerPoint</vt:lpstr>
      <vt:lpstr>Presentación de PowerPoint</vt:lpstr>
      <vt:lpstr>3. ICA</vt:lpstr>
      <vt:lpstr> 4.MA</vt:lpstr>
      <vt:lpstr>Presentación de PowerPoint</vt:lpstr>
      <vt:lpstr>5.ISTA</vt:lpstr>
      <vt:lpstr>Referencias bibliográficas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ANGEL SAUCEDO A</dc:creator>
  <cp:lastModifiedBy>AULA UNO</cp:lastModifiedBy>
  <cp:revision>28</cp:revision>
  <dcterms:created xsi:type="dcterms:W3CDTF">2016-04-14T17:39:31Z</dcterms:created>
  <dcterms:modified xsi:type="dcterms:W3CDTF">2016-05-20T18:22:46Z</dcterms:modified>
</cp:coreProperties>
</file>